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notesMasterIdLst>
    <p:notesMasterId r:id="rId14"/>
  </p:notesMasterIdLst>
  <p:sldIdLst>
    <p:sldId id="256" r:id="rId2"/>
    <p:sldId id="281" r:id="rId3"/>
    <p:sldId id="257" r:id="rId4"/>
    <p:sldId id="293" r:id="rId5"/>
    <p:sldId id="258" r:id="rId6"/>
    <p:sldId id="260" r:id="rId7"/>
    <p:sldId id="282" r:id="rId8"/>
    <p:sldId id="283" r:id="rId9"/>
    <p:sldId id="284" r:id="rId10"/>
    <p:sldId id="285" r:id="rId11"/>
    <p:sldId id="286"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291" autoAdjust="0"/>
  </p:normalViewPr>
  <p:slideViewPr>
    <p:cSldViewPr snapToGrid="0">
      <p:cViewPr varScale="1">
        <p:scale>
          <a:sx n="72" d="100"/>
          <a:sy n="72" d="100"/>
        </p:scale>
        <p:origin x="7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E3136-9951-4CFD-80BE-C2E1559426CC}" type="datetimeFigureOut">
              <a:rPr lang="en-US" smtClean="0"/>
              <a:t>4/22/2018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747B-7831-4EC1-8BCE-A419B3F8C091}" type="slidenum">
              <a:rPr lang="en-US" smtClean="0"/>
              <a:t>‹#›</a:t>
            </a:fld>
            <a:endParaRPr lang="en-US"/>
          </a:p>
        </p:txBody>
      </p:sp>
    </p:spTree>
    <p:extLst>
      <p:ext uri="{BB962C8B-B14F-4D97-AF65-F5344CB8AC3E}">
        <p14:creationId xmlns:p14="http://schemas.microsoft.com/office/powerpoint/2010/main" val="2086546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E747B-7831-4EC1-8BCE-A419B3F8C091}" type="slidenum">
              <a:rPr lang="en-US" smtClean="0"/>
              <a:t>1</a:t>
            </a:fld>
            <a:endParaRPr lang="en-US"/>
          </a:p>
        </p:txBody>
      </p:sp>
    </p:spTree>
    <p:extLst>
      <p:ext uri="{BB962C8B-B14F-4D97-AF65-F5344CB8AC3E}">
        <p14:creationId xmlns:p14="http://schemas.microsoft.com/office/powerpoint/2010/main" val="1480850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RHEA &amp; THOM</a:t>
            </a:r>
          </a:p>
        </p:txBody>
      </p:sp>
      <p:sp>
        <p:nvSpPr>
          <p:cNvPr id="4" name="Slide Number Placeholder 3"/>
          <p:cNvSpPr>
            <a:spLocks noGrp="1"/>
          </p:cNvSpPr>
          <p:nvPr>
            <p:ph type="sldNum" sz="quarter" idx="10"/>
          </p:nvPr>
        </p:nvSpPr>
        <p:spPr/>
        <p:txBody>
          <a:bodyPr/>
          <a:lstStyle/>
          <a:p>
            <a:fld id="{20BE747B-7831-4EC1-8BCE-A419B3F8C091}" type="slidenum">
              <a:rPr lang="en-US" smtClean="0"/>
              <a:t>11</a:t>
            </a:fld>
            <a:endParaRPr lang="en-US"/>
          </a:p>
        </p:txBody>
      </p:sp>
    </p:spTree>
    <p:extLst>
      <p:ext uri="{BB962C8B-B14F-4D97-AF65-F5344CB8AC3E}">
        <p14:creationId xmlns:p14="http://schemas.microsoft.com/office/powerpoint/2010/main" val="209404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20BE747B-7831-4EC1-8BCE-A419B3F8C091}" type="slidenum">
              <a:rPr lang="en-US" smtClean="0"/>
              <a:t>12</a:t>
            </a:fld>
            <a:endParaRPr lang="en-US"/>
          </a:p>
        </p:txBody>
      </p:sp>
    </p:spTree>
    <p:extLst>
      <p:ext uri="{BB962C8B-B14F-4D97-AF65-F5344CB8AC3E}">
        <p14:creationId xmlns:p14="http://schemas.microsoft.com/office/powerpoint/2010/main" val="265258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DANE: can help schools be aware and help improve their students’ performance in their major subjects namely:  Filipino, English, Mathematics, Science, and </a:t>
            </a:r>
            <a:r>
              <a:rPr lang="en-US" sz="1200" b="0" i="0" u="none" strike="noStrike" kern="1200" dirty="0" err="1">
                <a:solidFill>
                  <a:schemeClr val="tx1"/>
                </a:solidFill>
                <a:effectLst/>
                <a:latin typeface="+mn-lt"/>
                <a:ea typeface="+mn-ea"/>
                <a:cs typeface="+mn-cs"/>
              </a:rPr>
              <a:t>Araling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Panlipunan</a:t>
            </a:r>
            <a:r>
              <a:rPr lang="en-US" sz="1200" b="0" i="0" u="none" strike="noStrike" kern="1200" dirty="0">
                <a:solidFill>
                  <a:schemeClr val="tx1"/>
                </a:solidFill>
                <a:effectLst/>
                <a:latin typeface="+mn-lt"/>
                <a:ea typeface="+mn-ea"/>
                <a:cs typeface="+mn-cs"/>
              </a:rPr>
              <a:t> through the help of Analytics.</a:t>
            </a:r>
            <a:endParaRPr lang="en-US" dirty="0"/>
          </a:p>
        </p:txBody>
      </p:sp>
      <p:sp>
        <p:nvSpPr>
          <p:cNvPr id="4" name="Slide Number Placeholder 3"/>
          <p:cNvSpPr>
            <a:spLocks noGrp="1"/>
          </p:cNvSpPr>
          <p:nvPr>
            <p:ph type="sldNum" sz="quarter" idx="10"/>
          </p:nvPr>
        </p:nvSpPr>
        <p:spPr/>
        <p:txBody>
          <a:bodyPr/>
          <a:lstStyle/>
          <a:p>
            <a:fld id="{20BE747B-7831-4EC1-8BCE-A419B3F8C091}" type="slidenum">
              <a:rPr lang="en-US" smtClean="0"/>
              <a:t>3</a:t>
            </a:fld>
            <a:endParaRPr lang="en-US"/>
          </a:p>
        </p:txBody>
      </p:sp>
    </p:spTree>
    <p:extLst>
      <p:ext uri="{BB962C8B-B14F-4D97-AF65-F5344CB8AC3E}">
        <p14:creationId xmlns:p14="http://schemas.microsoft.com/office/powerpoint/2010/main" val="1859751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KYLA:</a:t>
            </a:r>
          </a:p>
        </p:txBody>
      </p:sp>
      <p:sp>
        <p:nvSpPr>
          <p:cNvPr id="4" name="Slide Number Placeholder 3"/>
          <p:cNvSpPr>
            <a:spLocks noGrp="1"/>
          </p:cNvSpPr>
          <p:nvPr>
            <p:ph type="sldNum" sz="quarter" idx="10"/>
          </p:nvPr>
        </p:nvSpPr>
        <p:spPr/>
        <p:txBody>
          <a:bodyPr/>
          <a:lstStyle/>
          <a:p>
            <a:fld id="{20BE747B-7831-4EC1-8BCE-A419B3F8C091}" type="slidenum">
              <a:rPr lang="en-US" smtClean="0"/>
              <a:t>4</a:t>
            </a:fld>
            <a:endParaRPr lang="en-US"/>
          </a:p>
        </p:txBody>
      </p:sp>
    </p:spTree>
    <p:extLst>
      <p:ext uri="{BB962C8B-B14F-4D97-AF65-F5344CB8AC3E}">
        <p14:creationId xmlns:p14="http://schemas.microsoft.com/office/powerpoint/2010/main" val="2656999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DANE:</a:t>
            </a:r>
          </a:p>
        </p:txBody>
      </p:sp>
      <p:sp>
        <p:nvSpPr>
          <p:cNvPr id="4" name="Slide Number Placeholder 3"/>
          <p:cNvSpPr>
            <a:spLocks noGrp="1"/>
          </p:cNvSpPr>
          <p:nvPr>
            <p:ph type="sldNum" sz="quarter" idx="10"/>
          </p:nvPr>
        </p:nvSpPr>
        <p:spPr/>
        <p:txBody>
          <a:bodyPr/>
          <a:lstStyle/>
          <a:p>
            <a:fld id="{20BE747B-7831-4EC1-8BCE-A419B3F8C091}" type="slidenum">
              <a:rPr lang="en-US" smtClean="0"/>
              <a:t>5</a:t>
            </a:fld>
            <a:endParaRPr lang="en-US"/>
          </a:p>
        </p:txBody>
      </p:sp>
    </p:spTree>
    <p:extLst>
      <p:ext uri="{BB962C8B-B14F-4D97-AF65-F5344CB8AC3E}">
        <p14:creationId xmlns:p14="http://schemas.microsoft.com/office/powerpoint/2010/main" val="47300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u="none" strike="noStrike" kern="1200" dirty="0">
                <a:solidFill>
                  <a:schemeClr val="tx1"/>
                </a:solidFill>
                <a:effectLst/>
                <a:latin typeface="+mn-lt"/>
                <a:ea typeface="+mn-ea"/>
                <a:cs typeface="+mn-cs"/>
              </a:rPr>
              <a:t>The project will be useful for the Bureau of Educational Assessment and will be beneficial to the Regional Directors, Division Superintendents, District Administrator down to the students. </a:t>
            </a:r>
            <a:endParaRPr lang="en-PH" dirty="0"/>
          </a:p>
        </p:txBody>
      </p:sp>
      <p:sp>
        <p:nvSpPr>
          <p:cNvPr id="4" name="Slide Number Placeholder 3"/>
          <p:cNvSpPr>
            <a:spLocks noGrp="1"/>
          </p:cNvSpPr>
          <p:nvPr>
            <p:ph type="sldNum" sz="quarter" idx="10"/>
          </p:nvPr>
        </p:nvSpPr>
        <p:spPr/>
        <p:txBody>
          <a:bodyPr/>
          <a:lstStyle/>
          <a:p>
            <a:fld id="{20BE747B-7831-4EC1-8BCE-A419B3F8C091}" type="slidenum">
              <a:rPr lang="en-US" smtClean="0"/>
              <a:t>6</a:t>
            </a:fld>
            <a:endParaRPr lang="en-US"/>
          </a:p>
        </p:txBody>
      </p:sp>
    </p:spTree>
    <p:extLst>
      <p:ext uri="{BB962C8B-B14F-4D97-AF65-F5344CB8AC3E}">
        <p14:creationId xmlns:p14="http://schemas.microsoft.com/office/powerpoint/2010/main" val="2690321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t>
            </a:r>
          </a:p>
        </p:txBody>
      </p:sp>
      <p:sp>
        <p:nvSpPr>
          <p:cNvPr id="4" name="Slide Number Placeholder 3"/>
          <p:cNvSpPr>
            <a:spLocks noGrp="1"/>
          </p:cNvSpPr>
          <p:nvPr>
            <p:ph type="sldNum" sz="quarter" idx="10"/>
          </p:nvPr>
        </p:nvSpPr>
        <p:spPr/>
        <p:txBody>
          <a:bodyPr/>
          <a:lstStyle/>
          <a:p>
            <a:fld id="{20BE747B-7831-4EC1-8BCE-A419B3F8C091}" type="slidenum">
              <a:rPr lang="en-US" smtClean="0"/>
              <a:t>7</a:t>
            </a:fld>
            <a:endParaRPr lang="en-US"/>
          </a:p>
        </p:txBody>
      </p:sp>
    </p:spTree>
    <p:extLst>
      <p:ext uri="{BB962C8B-B14F-4D97-AF65-F5344CB8AC3E}">
        <p14:creationId xmlns:p14="http://schemas.microsoft.com/office/powerpoint/2010/main" val="426295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KYLA</a:t>
            </a:r>
          </a:p>
        </p:txBody>
      </p:sp>
      <p:sp>
        <p:nvSpPr>
          <p:cNvPr id="4" name="Slide Number Placeholder 3"/>
          <p:cNvSpPr>
            <a:spLocks noGrp="1"/>
          </p:cNvSpPr>
          <p:nvPr>
            <p:ph type="sldNum" sz="quarter" idx="10"/>
          </p:nvPr>
        </p:nvSpPr>
        <p:spPr/>
        <p:txBody>
          <a:bodyPr/>
          <a:lstStyle/>
          <a:p>
            <a:fld id="{20BE747B-7831-4EC1-8BCE-A419B3F8C091}" type="slidenum">
              <a:rPr lang="en-US" smtClean="0"/>
              <a:t>8</a:t>
            </a:fld>
            <a:endParaRPr lang="en-US"/>
          </a:p>
        </p:txBody>
      </p:sp>
    </p:spTree>
    <p:extLst>
      <p:ext uri="{BB962C8B-B14F-4D97-AF65-F5344CB8AC3E}">
        <p14:creationId xmlns:p14="http://schemas.microsoft.com/office/powerpoint/2010/main" val="341573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PH" sz="1200" b="0" i="0" u="none" strike="noStrike" kern="1200" dirty="0">
                <a:solidFill>
                  <a:schemeClr val="tx1"/>
                </a:solidFill>
                <a:effectLst/>
                <a:latin typeface="+mn-lt"/>
                <a:ea typeface="+mn-ea"/>
                <a:cs typeface="+mn-cs"/>
              </a:rPr>
              <a:t>RHEA:</a:t>
            </a:r>
          </a:p>
          <a:p>
            <a:pPr marL="171450" indent="-171450">
              <a:buFont typeface="Arial" panose="020B0604020202020204" pitchFamily="34" charset="0"/>
              <a:buChar char="•"/>
            </a:pPr>
            <a:r>
              <a:rPr lang="en-PH" sz="1200" b="0" i="0" u="none" strike="noStrike" kern="1200" dirty="0">
                <a:solidFill>
                  <a:schemeClr val="tx1"/>
                </a:solidFill>
                <a:effectLst/>
                <a:latin typeface="+mn-lt"/>
                <a:ea typeface="+mn-ea"/>
                <a:cs typeface="+mn-cs"/>
              </a:rPr>
              <a:t>The system will be designed to process, extract and evaluate the scanned answer sheets. </a:t>
            </a:r>
          </a:p>
          <a:p>
            <a:pPr marL="171450" indent="-171450">
              <a:buFont typeface="Arial" panose="020B0604020202020204" pitchFamily="34" charset="0"/>
              <a:buChar char="•"/>
            </a:pPr>
            <a:r>
              <a:rPr lang="en-PH" sz="1200" b="0" i="0" u="none" strike="noStrike" kern="1200" dirty="0">
                <a:solidFill>
                  <a:schemeClr val="tx1"/>
                </a:solidFill>
                <a:effectLst/>
                <a:latin typeface="+mn-lt"/>
                <a:ea typeface="+mn-ea"/>
                <a:cs typeface="+mn-cs"/>
              </a:rPr>
              <a:t>to build and facilitate exams with a variety of questions and answers. </a:t>
            </a:r>
          </a:p>
          <a:p>
            <a:pPr marL="171450" indent="-171450">
              <a:buFont typeface="Arial" panose="020B0604020202020204" pitchFamily="34" charset="0"/>
              <a:buChar char="•"/>
            </a:pPr>
            <a:r>
              <a:rPr lang="en-PH" sz="1200" b="0" i="0" u="none" strike="noStrike" kern="1200" dirty="0">
                <a:solidFill>
                  <a:schemeClr val="tx1"/>
                </a:solidFill>
                <a:effectLst/>
                <a:latin typeface="+mn-lt"/>
                <a:ea typeface="+mn-ea"/>
                <a:cs typeface="+mn-cs"/>
              </a:rPr>
              <a:t>This will help in tracking the school’s down to its student’s performance. </a:t>
            </a:r>
            <a:endParaRPr lang="en-PH" dirty="0"/>
          </a:p>
        </p:txBody>
      </p:sp>
      <p:sp>
        <p:nvSpPr>
          <p:cNvPr id="4" name="Slide Number Placeholder 3"/>
          <p:cNvSpPr>
            <a:spLocks noGrp="1"/>
          </p:cNvSpPr>
          <p:nvPr>
            <p:ph type="sldNum" sz="quarter" idx="10"/>
          </p:nvPr>
        </p:nvSpPr>
        <p:spPr/>
        <p:txBody>
          <a:bodyPr/>
          <a:lstStyle/>
          <a:p>
            <a:fld id="{20BE747B-7831-4EC1-8BCE-A419B3F8C091}" type="slidenum">
              <a:rPr lang="en-US" smtClean="0"/>
              <a:t>9</a:t>
            </a:fld>
            <a:endParaRPr lang="en-US"/>
          </a:p>
        </p:txBody>
      </p:sp>
    </p:spTree>
    <p:extLst>
      <p:ext uri="{BB962C8B-B14F-4D97-AF65-F5344CB8AC3E}">
        <p14:creationId xmlns:p14="http://schemas.microsoft.com/office/powerpoint/2010/main" val="429466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20BE747B-7831-4EC1-8BCE-A419B3F8C091}" type="slidenum">
              <a:rPr lang="en-US" smtClean="0"/>
              <a:t>10</a:t>
            </a:fld>
            <a:endParaRPr lang="en-US"/>
          </a:p>
        </p:txBody>
      </p:sp>
    </p:spTree>
    <p:extLst>
      <p:ext uri="{BB962C8B-B14F-4D97-AF65-F5344CB8AC3E}">
        <p14:creationId xmlns:p14="http://schemas.microsoft.com/office/powerpoint/2010/main" val="214132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8B9EBBA-996F-894A-B54A-D6246ED52CEA}" type="datetimeFigureOut">
              <a:rPr lang="en-US" smtClean="0"/>
              <a:pPr/>
              <a:t>4/22/2018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70052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9158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163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A1323-8D79-1946-B0D7-40001CF92E9D}" type="datetimeFigureOut">
              <a:rPr lang="en-US" smtClean="0"/>
              <a:pPr/>
              <a:t>4/22/2018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268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8DFA1846-DA80-1C48-A609-854EA85C59AD}" type="datetimeFigureOut">
              <a:rPr lang="en-US" smtClean="0"/>
              <a:pPr/>
              <a:t>4/22/2018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71800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7302355-E14B-8545-A8F8-0FE83CC9D524}" type="datetimeFigureOut">
              <a:rPr lang="en-US" smtClean="0"/>
              <a:pPr/>
              <a:t>4/22/2018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1188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02640F58-564D-2B4F-AE67-E407BA4FCF45}" type="datetimeFigureOut">
              <a:rPr lang="en-US" smtClean="0"/>
              <a:pPr/>
              <a:t>4/22/2018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0738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4/22/2018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5664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4/22/2018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150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0DF5E60-9974-AC48-9591-99C2BB44B7CF}" type="datetimeFigureOut">
              <a:rPr lang="en-US" smtClean="0"/>
              <a:pPr/>
              <a:t>4/22/2018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1392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8C79C5D-2A6F-F04D-97DA-BEF2467B64E4}" type="datetimeFigureOut">
              <a:rPr lang="en-US" smtClean="0"/>
              <a:pPr/>
              <a:t>4/22/2018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857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9B482E8-6E0E-1B4F-B1FD-C69DB9E858D9}" type="datetimeFigureOut">
              <a:rPr lang="en-US" smtClean="0"/>
              <a:pPr/>
              <a:t>4/22/2018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119269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3B93-8655-45C1-9023-39AD071682FD}"/>
              </a:ext>
            </a:extLst>
          </p:cNvPr>
          <p:cNvSpPr>
            <a:spLocks noGrp="1"/>
          </p:cNvSpPr>
          <p:nvPr>
            <p:ph type="ctrTitle"/>
          </p:nvPr>
        </p:nvSpPr>
        <p:spPr>
          <a:xfrm>
            <a:off x="810000" y="1355890"/>
            <a:ext cx="10572000" cy="3977138"/>
          </a:xfrm>
        </p:spPr>
        <p:txBody>
          <a:bodyPr/>
          <a:lstStyle/>
          <a:p>
            <a:pPr algn="ctr"/>
            <a:r>
              <a:rPr lang="en-US" sz="8000" dirty="0">
                <a:effectLst>
                  <a:outerShdw blurRad="38100" dist="38100" dir="2700000" algn="tl">
                    <a:srgbClr val="000000">
                      <a:alpha val="43137"/>
                    </a:srgbClr>
                  </a:outerShdw>
                </a:effectLst>
              </a:rPr>
              <a:t>Public School Ranking System</a:t>
            </a:r>
          </a:p>
        </p:txBody>
      </p:sp>
    </p:spTree>
    <p:extLst>
      <p:ext uri="{BB962C8B-B14F-4D97-AF65-F5344CB8AC3E}">
        <p14:creationId xmlns:p14="http://schemas.microsoft.com/office/powerpoint/2010/main" val="390241775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table, indoor, next&#10;&#10;Description generated with high confidence">
            <a:extLst>
              <a:ext uri="{FF2B5EF4-FFF2-40B4-BE49-F238E27FC236}">
                <a16:creationId xmlns:a16="http://schemas.microsoft.com/office/drawing/2014/main" id="{91BC581E-1B46-4DA1-91B0-C696EAEE0A40}"/>
              </a:ext>
            </a:extLst>
          </p:cNvPr>
          <p:cNvPicPr>
            <a:picLocks noChangeAspect="1"/>
          </p:cNvPicPr>
          <p:nvPr/>
        </p:nvPicPr>
        <p:blipFill rotWithShape="1">
          <a:blip r:embed="rId3"/>
          <a:srcRect r="13820"/>
          <a:stretch/>
        </p:blipFill>
        <p:spPr>
          <a:xfrm>
            <a:off x="20" y="10"/>
            <a:ext cx="4654277" cy="6857990"/>
          </a:xfrm>
          <a:prstGeom prst="rect">
            <a:avLst/>
          </a:prstGeom>
        </p:spPr>
      </p:pic>
      <p:sp>
        <p:nvSpPr>
          <p:cNvPr id="6" name="Title 1">
            <a:extLst>
              <a:ext uri="{FF2B5EF4-FFF2-40B4-BE49-F238E27FC236}">
                <a16:creationId xmlns:a16="http://schemas.microsoft.com/office/drawing/2014/main" id="{E1B11821-1D00-462A-84F0-2A5268DA53C9}"/>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dirty="0">
                <a:effectLst>
                  <a:outerShdw blurRad="38100" dist="38100" dir="2700000" algn="tl">
                    <a:srgbClr val="000000">
                      <a:alpha val="43137"/>
                    </a:srgbClr>
                  </a:outerShdw>
                </a:effectLst>
              </a:rPr>
              <a:t>The expected outcome</a:t>
            </a:r>
          </a:p>
        </p:txBody>
      </p:sp>
    </p:spTree>
    <p:extLst>
      <p:ext uri="{BB962C8B-B14F-4D97-AF65-F5344CB8AC3E}">
        <p14:creationId xmlns:p14="http://schemas.microsoft.com/office/powerpoint/2010/main" val="357815504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A close up of a hand&#10;&#10;Description generated with high confidence">
            <a:extLst>
              <a:ext uri="{FF2B5EF4-FFF2-40B4-BE49-F238E27FC236}">
                <a16:creationId xmlns:a16="http://schemas.microsoft.com/office/drawing/2014/main" id="{D50E307B-35FF-4592-BB68-7400A4BA3972}"/>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392" r="8498" b="1"/>
          <a:stretch/>
        </p:blipFill>
        <p:spPr>
          <a:xfrm>
            <a:off x="20" y="10"/>
            <a:ext cx="12191980" cy="6857990"/>
          </a:xfrm>
          <a:prstGeom prst="rect">
            <a:avLst/>
          </a:prstGeom>
        </p:spPr>
      </p:pic>
      <p:sp>
        <p:nvSpPr>
          <p:cNvPr id="5" name="Rectangle 4">
            <a:extLst>
              <a:ext uri="{FF2B5EF4-FFF2-40B4-BE49-F238E27FC236}">
                <a16:creationId xmlns:a16="http://schemas.microsoft.com/office/drawing/2014/main" id="{E56A1AF1-80BD-44B9-80BE-99CF5229E56F}"/>
              </a:ext>
            </a:extLst>
          </p:cNvPr>
          <p:cNvSpPr/>
          <p:nvPr/>
        </p:nvSpPr>
        <p:spPr>
          <a:xfrm>
            <a:off x="5751444" y="1166837"/>
            <a:ext cx="6440556" cy="4524315"/>
          </a:xfrm>
          <a:prstGeom prst="rect">
            <a:avLst/>
          </a:prstGeom>
        </p:spPr>
        <p:txBody>
          <a:bodyPr wrap="square">
            <a:spAutoFit/>
          </a:bodyPr>
          <a:lstStyle/>
          <a:p>
            <a:pPr marL="457200" indent="-457200">
              <a:buFont typeface="+mj-lt"/>
              <a:buAutoNum type="arabicPeriod"/>
            </a:pPr>
            <a:r>
              <a:rPr lang="en-PH" sz="2400" dirty="0">
                <a:solidFill>
                  <a:srgbClr val="000000"/>
                </a:solidFill>
                <a:latin typeface="+mj-lt"/>
              </a:rPr>
              <a:t>Improved access and data availability to academic performance.</a:t>
            </a:r>
          </a:p>
          <a:p>
            <a:pPr marL="457200" indent="-457200">
              <a:buFont typeface="+mj-lt"/>
              <a:buAutoNum type="arabicPeriod"/>
            </a:pPr>
            <a:endParaRPr lang="en-PH" sz="2400" dirty="0">
              <a:solidFill>
                <a:srgbClr val="000000"/>
              </a:solidFill>
              <a:latin typeface="+mj-lt"/>
            </a:endParaRPr>
          </a:p>
          <a:p>
            <a:pPr marL="457200" indent="-457200">
              <a:buFont typeface="+mj-lt"/>
              <a:buAutoNum type="arabicPeriod"/>
            </a:pPr>
            <a:r>
              <a:rPr lang="en-PH" sz="2400" dirty="0">
                <a:solidFill>
                  <a:srgbClr val="000000"/>
                </a:solidFill>
                <a:latin typeface="+mj-lt"/>
              </a:rPr>
              <a:t>Improved exam assessment.</a:t>
            </a:r>
          </a:p>
          <a:p>
            <a:pPr marL="457200" indent="-457200">
              <a:buFont typeface="+mj-lt"/>
              <a:buAutoNum type="arabicPeriod"/>
            </a:pPr>
            <a:endParaRPr lang="en-PH" sz="2400" dirty="0">
              <a:solidFill>
                <a:srgbClr val="000000"/>
              </a:solidFill>
              <a:latin typeface="+mj-lt"/>
            </a:endParaRPr>
          </a:p>
          <a:p>
            <a:pPr marL="457200" indent="-457200">
              <a:buFont typeface="+mj-lt"/>
              <a:buAutoNum type="arabicPeriod"/>
            </a:pPr>
            <a:r>
              <a:rPr lang="en-PH" sz="2400" dirty="0">
                <a:solidFill>
                  <a:srgbClr val="000000"/>
                </a:solidFill>
                <a:latin typeface="+mj-lt"/>
              </a:rPr>
              <a:t>Reduced errors in administering un-centralized exams.</a:t>
            </a:r>
          </a:p>
          <a:p>
            <a:pPr marL="457200" indent="-457200">
              <a:buFont typeface="+mj-lt"/>
              <a:buAutoNum type="arabicPeriod"/>
            </a:pPr>
            <a:endParaRPr lang="en-PH" sz="2400" dirty="0">
              <a:solidFill>
                <a:srgbClr val="000000"/>
              </a:solidFill>
              <a:latin typeface="+mj-lt"/>
            </a:endParaRPr>
          </a:p>
          <a:p>
            <a:pPr marL="457200" indent="-457200">
              <a:buFont typeface="+mj-lt"/>
              <a:buAutoNum type="arabicPeriod"/>
            </a:pPr>
            <a:r>
              <a:rPr lang="en-PH" sz="2400" dirty="0">
                <a:solidFill>
                  <a:srgbClr val="000000"/>
                </a:solidFill>
                <a:latin typeface="+mj-lt"/>
              </a:rPr>
              <a:t>Improved accuracy and reliability of exam results.</a:t>
            </a:r>
          </a:p>
          <a:p>
            <a:pPr marL="457200" indent="-457200">
              <a:buFont typeface="+mj-lt"/>
              <a:buAutoNum type="arabicPeriod"/>
            </a:pPr>
            <a:endParaRPr lang="en-PH" sz="2400" dirty="0">
              <a:solidFill>
                <a:srgbClr val="000000"/>
              </a:solidFill>
              <a:latin typeface="+mj-lt"/>
            </a:endParaRPr>
          </a:p>
          <a:p>
            <a:pPr marL="457200" indent="-457200">
              <a:buFont typeface="+mj-lt"/>
              <a:buAutoNum type="arabicPeriod"/>
            </a:pPr>
            <a:r>
              <a:rPr lang="en-PH" sz="2400" dirty="0">
                <a:solidFill>
                  <a:srgbClr val="000000"/>
                </a:solidFill>
                <a:latin typeface="+mj-lt"/>
              </a:rPr>
              <a:t>Reduced time to prepare reports</a:t>
            </a:r>
            <a:endParaRPr lang="en-PH" sz="2400" dirty="0">
              <a:latin typeface="+mj-lt"/>
            </a:endParaRPr>
          </a:p>
        </p:txBody>
      </p:sp>
    </p:spTree>
    <p:extLst>
      <p:ext uri="{BB962C8B-B14F-4D97-AF65-F5344CB8AC3E}">
        <p14:creationId xmlns:p14="http://schemas.microsoft.com/office/powerpoint/2010/main" val="366919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an, person, bandage, accessory&#10;&#10;Description generated with very high confidence">
            <a:extLst>
              <a:ext uri="{FF2B5EF4-FFF2-40B4-BE49-F238E27FC236}">
                <a16:creationId xmlns:a16="http://schemas.microsoft.com/office/drawing/2014/main" id="{FBF56330-04EA-4DA6-91FE-B897B16D19D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338248" y="571338"/>
            <a:ext cx="9190415" cy="5715323"/>
          </a:xfrm>
          <a:prstGeom prst="rect">
            <a:avLst/>
          </a:prstGeom>
        </p:spPr>
      </p:pic>
      <p:sp>
        <p:nvSpPr>
          <p:cNvPr id="4" name="Rectangle 3">
            <a:extLst>
              <a:ext uri="{FF2B5EF4-FFF2-40B4-BE49-F238E27FC236}">
                <a16:creationId xmlns:a16="http://schemas.microsoft.com/office/drawing/2014/main" id="{43434F8D-4CBB-4D1A-BB44-A35410708655}"/>
              </a:ext>
            </a:extLst>
          </p:cNvPr>
          <p:cNvSpPr/>
          <p:nvPr/>
        </p:nvSpPr>
        <p:spPr>
          <a:xfrm>
            <a:off x="3152503" y="1957250"/>
            <a:ext cx="9039497" cy="2943497"/>
          </a:xfrm>
          <a:prstGeom prst="rect">
            <a:avLst/>
          </a:prstGeom>
          <a:solidFill>
            <a:schemeClr val="dk1">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H">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8078A511-E6CD-4D96-8AD9-E619F726C80A}"/>
              </a:ext>
            </a:extLst>
          </p:cNvPr>
          <p:cNvSpPr/>
          <p:nvPr/>
        </p:nvSpPr>
        <p:spPr>
          <a:xfrm>
            <a:off x="3525677" y="2875000"/>
            <a:ext cx="5439419" cy="1107996"/>
          </a:xfrm>
          <a:prstGeom prst="rect">
            <a:avLst/>
          </a:prstGeom>
        </p:spPr>
        <p:txBody>
          <a:bodyPr wrap="square">
            <a:spAutoFit/>
          </a:bodyPr>
          <a:lstStyle/>
          <a:p>
            <a:pPr algn="ctr"/>
            <a:r>
              <a:rPr lang="en-US" sz="6600" dirty="0">
                <a:ln w="0"/>
                <a:solidFill>
                  <a:schemeClr val="bg1"/>
                </a:solidFill>
                <a:effectLst>
                  <a:outerShdw blurRad="38100" dist="19050" dir="2700000" algn="tl" rotWithShape="0">
                    <a:schemeClr val="dk1">
                      <a:alpha val="40000"/>
                    </a:schemeClr>
                  </a:outerShdw>
                </a:effectLst>
                <a:latin typeface="+mj-lt"/>
              </a:rPr>
              <a:t>DIAGRAMS</a:t>
            </a:r>
            <a:endParaRPr lang="en-PH" sz="6600" dirty="0">
              <a:ln w="0"/>
              <a:solidFill>
                <a:schemeClr val="bg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263794186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 name="Rectangle: Diagonal Corners Rounded 12">
            <a:extLst>
              <a:ext uri="{FF2B5EF4-FFF2-40B4-BE49-F238E27FC236}">
                <a16:creationId xmlns:a16="http://schemas.microsoft.com/office/drawing/2014/main" id="{286BC4DC-A5CB-4498-93E1-75FBD85A36D5}"/>
              </a:ext>
            </a:extLst>
          </p:cNvPr>
          <p:cNvSpPr/>
          <p:nvPr/>
        </p:nvSpPr>
        <p:spPr>
          <a:xfrm>
            <a:off x="317039" y="948310"/>
            <a:ext cx="2692724"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5" name="Picture 4" descr="A person sitting on a bench posing for the camera&#10;&#10;Description generated with very high confidence">
            <a:extLst>
              <a:ext uri="{FF2B5EF4-FFF2-40B4-BE49-F238E27FC236}">
                <a16:creationId xmlns:a16="http://schemas.microsoft.com/office/drawing/2014/main" id="{58796F18-8457-42A6-9B01-3B887502C56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59221" y="1236616"/>
            <a:ext cx="2253343" cy="2253343"/>
          </a:xfrm>
          <a:prstGeom prst="ellipse">
            <a:avLst/>
          </a:prstGeom>
        </p:spPr>
      </p:pic>
      <p:sp>
        <p:nvSpPr>
          <p:cNvPr id="14" name="Rectangle: Diagonal Corners Rounded 13">
            <a:extLst>
              <a:ext uri="{FF2B5EF4-FFF2-40B4-BE49-F238E27FC236}">
                <a16:creationId xmlns:a16="http://schemas.microsoft.com/office/drawing/2014/main" id="{7379A3D7-DDA6-464D-BA50-FC7C68258078}"/>
              </a:ext>
            </a:extLst>
          </p:cNvPr>
          <p:cNvSpPr/>
          <p:nvPr/>
        </p:nvSpPr>
        <p:spPr>
          <a:xfrm>
            <a:off x="3229453" y="948310"/>
            <a:ext cx="2668776"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8" name="Rectangle: Diagonal Corners Rounded 17">
            <a:extLst>
              <a:ext uri="{FF2B5EF4-FFF2-40B4-BE49-F238E27FC236}">
                <a16:creationId xmlns:a16="http://schemas.microsoft.com/office/drawing/2014/main" id="{F4D0281A-A1D7-489C-AF97-92AB9DDC4E2F}"/>
              </a:ext>
            </a:extLst>
          </p:cNvPr>
          <p:cNvSpPr/>
          <p:nvPr/>
        </p:nvSpPr>
        <p:spPr>
          <a:xfrm>
            <a:off x="6193871" y="948310"/>
            <a:ext cx="2692724"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7" name="Picture 6" descr="A person wearing a dress&#10;&#10;Description generated with very high confidence">
            <a:extLst>
              <a:ext uri="{FF2B5EF4-FFF2-40B4-BE49-F238E27FC236}">
                <a16:creationId xmlns:a16="http://schemas.microsoft.com/office/drawing/2014/main" id="{993E2FCA-5F8B-4A18-918D-8BAD19D2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279" y="1236614"/>
            <a:ext cx="2253343" cy="2253343"/>
          </a:xfrm>
          <a:prstGeom prst="ellipse">
            <a:avLst/>
          </a:prstGeom>
        </p:spPr>
      </p:pic>
      <p:pic>
        <p:nvPicPr>
          <p:cNvPr id="9" name="Picture 8" descr="A person in a car&#10;&#10;Description generated with very high confidence">
            <a:extLst>
              <a:ext uri="{FF2B5EF4-FFF2-40B4-BE49-F238E27FC236}">
                <a16:creationId xmlns:a16="http://schemas.microsoft.com/office/drawing/2014/main" id="{72F73DA0-7B81-4B8B-8273-3BA3F435B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561" y="1236615"/>
            <a:ext cx="2253343" cy="2253343"/>
          </a:xfrm>
          <a:prstGeom prst="ellipse">
            <a:avLst/>
          </a:prstGeom>
        </p:spPr>
      </p:pic>
      <p:sp>
        <p:nvSpPr>
          <p:cNvPr id="17" name="Rectangle: Diagonal Corners Rounded 16">
            <a:extLst>
              <a:ext uri="{FF2B5EF4-FFF2-40B4-BE49-F238E27FC236}">
                <a16:creationId xmlns:a16="http://schemas.microsoft.com/office/drawing/2014/main" id="{5C1E5B4F-B5E3-4F3F-8D11-9650C404FD45}"/>
              </a:ext>
            </a:extLst>
          </p:cNvPr>
          <p:cNvSpPr/>
          <p:nvPr/>
        </p:nvSpPr>
        <p:spPr>
          <a:xfrm>
            <a:off x="9182237" y="948310"/>
            <a:ext cx="2692724"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11" name="Picture 10" descr="A person holding a guitar&#10;&#10;Description generated with very high confidence">
            <a:extLst>
              <a:ext uri="{FF2B5EF4-FFF2-40B4-BE49-F238E27FC236}">
                <a16:creationId xmlns:a16="http://schemas.microsoft.com/office/drawing/2014/main" id="{BF231FE5-987E-46C5-941B-8EE10F359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1928" y="1236615"/>
            <a:ext cx="2253343" cy="2253343"/>
          </a:xfrm>
          <a:prstGeom prst="ellipse">
            <a:avLst/>
          </a:prstGeom>
        </p:spPr>
      </p:pic>
      <p:sp>
        <p:nvSpPr>
          <p:cNvPr id="19" name="TextBox 18">
            <a:extLst>
              <a:ext uri="{FF2B5EF4-FFF2-40B4-BE49-F238E27FC236}">
                <a16:creationId xmlns:a16="http://schemas.microsoft.com/office/drawing/2014/main" id="{A70A0BA2-7B48-4F0D-B9D6-D0CE4890C3B2}"/>
              </a:ext>
            </a:extLst>
          </p:cNvPr>
          <p:cNvSpPr txBox="1"/>
          <p:nvPr/>
        </p:nvSpPr>
        <p:spPr>
          <a:xfrm>
            <a:off x="584418" y="3777002"/>
            <a:ext cx="2157965" cy="1692771"/>
          </a:xfrm>
          <a:prstGeom prst="rect">
            <a:avLst/>
          </a:prstGeom>
          <a:noFill/>
        </p:spPr>
        <p:txBody>
          <a:bodyPr wrap="square" rtlCol="0">
            <a:spAutoFit/>
          </a:bodyPr>
          <a:lstStyle/>
          <a:p>
            <a:pPr algn="ctr"/>
            <a:r>
              <a:rPr lang="en-PH" dirty="0">
                <a:latin typeface="+mj-lt"/>
              </a:rPr>
              <a:t>Kyla Joyce M. Julian</a:t>
            </a:r>
          </a:p>
          <a:p>
            <a:pPr algn="ctr"/>
            <a:r>
              <a:rPr lang="en-PH" dirty="0">
                <a:latin typeface="+mj-lt"/>
              </a:rPr>
              <a:t>SS152</a:t>
            </a:r>
          </a:p>
          <a:p>
            <a:pPr algn="ctr"/>
            <a:endParaRPr lang="en-PH" dirty="0">
              <a:latin typeface="+mj-lt"/>
            </a:endParaRPr>
          </a:p>
          <a:p>
            <a:pPr algn="ctr"/>
            <a:endParaRPr lang="en-PH" dirty="0">
              <a:latin typeface="+mj-lt"/>
            </a:endParaRPr>
          </a:p>
          <a:p>
            <a:pPr algn="ctr"/>
            <a:endParaRPr lang="en-PH" dirty="0">
              <a:latin typeface="+mj-lt"/>
            </a:endParaRPr>
          </a:p>
          <a:p>
            <a:pPr algn="ctr"/>
            <a:r>
              <a:rPr lang="en-PH" sz="1400" dirty="0">
                <a:latin typeface="+mj-lt"/>
              </a:rPr>
              <a:t>PROJECT MANAGER</a:t>
            </a:r>
          </a:p>
        </p:txBody>
      </p:sp>
      <p:sp>
        <p:nvSpPr>
          <p:cNvPr id="20" name="TextBox 19">
            <a:extLst>
              <a:ext uri="{FF2B5EF4-FFF2-40B4-BE49-F238E27FC236}">
                <a16:creationId xmlns:a16="http://schemas.microsoft.com/office/drawing/2014/main" id="{0687FBB4-C768-4760-9800-C86339982886}"/>
              </a:ext>
            </a:extLst>
          </p:cNvPr>
          <p:cNvSpPr txBox="1"/>
          <p:nvPr/>
        </p:nvSpPr>
        <p:spPr>
          <a:xfrm>
            <a:off x="3310880" y="3777002"/>
            <a:ext cx="2490541" cy="1785104"/>
          </a:xfrm>
          <a:prstGeom prst="rect">
            <a:avLst/>
          </a:prstGeom>
          <a:noFill/>
        </p:spPr>
        <p:txBody>
          <a:bodyPr wrap="square" rtlCol="0">
            <a:spAutoFit/>
          </a:bodyPr>
          <a:lstStyle/>
          <a:p>
            <a:pPr algn="ctr"/>
            <a:r>
              <a:rPr lang="en-PH" dirty="0">
                <a:latin typeface="+mj-lt"/>
              </a:rPr>
              <a:t>Rhea-Eve M. Ayungon</a:t>
            </a:r>
          </a:p>
          <a:p>
            <a:pPr algn="ctr"/>
            <a:r>
              <a:rPr lang="en-PH" dirty="0">
                <a:latin typeface="+mj-lt"/>
              </a:rPr>
              <a:t>SS152</a:t>
            </a:r>
          </a:p>
          <a:p>
            <a:pPr algn="ctr"/>
            <a:endParaRPr lang="en-PH" dirty="0">
              <a:latin typeface="+mj-lt"/>
            </a:endParaRPr>
          </a:p>
          <a:p>
            <a:pPr algn="ctr"/>
            <a:endParaRPr lang="en-US" sz="1400" dirty="0">
              <a:latin typeface="+mj-lt"/>
            </a:endParaRPr>
          </a:p>
          <a:p>
            <a:pPr algn="ctr"/>
            <a:endParaRPr lang="en-PH" sz="1400" dirty="0">
              <a:latin typeface="+mj-lt"/>
            </a:endParaRPr>
          </a:p>
          <a:p>
            <a:pPr algn="ctr"/>
            <a:r>
              <a:rPr lang="en-PH" sz="1400" dirty="0">
                <a:latin typeface="+mj-lt"/>
              </a:rPr>
              <a:t>DEVELOPER /  QUALITY ASSURANCE ANALYST</a:t>
            </a:r>
          </a:p>
        </p:txBody>
      </p:sp>
      <p:sp>
        <p:nvSpPr>
          <p:cNvPr id="21" name="TextBox 20">
            <a:extLst>
              <a:ext uri="{FF2B5EF4-FFF2-40B4-BE49-F238E27FC236}">
                <a16:creationId xmlns:a16="http://schemas.microsoft.com/office/drawing/2014/main" id="{CE5A904C-2557-42FF-A9FE-52B944480A55}"/>
              </a:ext>
            </a:extLst>
          </p:cNvPr>
          <p:cNvSpPr txBox="1"/>
          <p:nvPr/>
        </p:nvSpPr>
        <p:spPr>
          <a:xfrm>
            <a:off x="6237738" y="3777002"/>
            <a:ext cx="2604988" cy="1815882"/>
          </a:xfrm>
          <a:prstGeom prst="rect">
            <a:avLst/>
          </a:prstGeom>
          <a:noFill/>
        </p:spPr>
        <p:txBody>
          <a:bodyPr wrap="square" rtlCol="0">
            <a:spAutoFit/>
          </a:bodyPr>
          <a:lstStyle/>
          <a:p>
            <a:pPr algn="ctr"/>
            <a:r>
              <a:rPr lang="en-PH" dirty="0">
                <a:latin typeface="+mj-lt"/>
              </a:rPr>
              <a:t>Kathrine Danielle C. Burton</a:t>
            </a:r>
          </a:p>
          <a:p>
            <a:pPr algn="ctr"/>
            <a:r>
              <a:rPr lang="en-PH" dirty="0">
                <a:latin typeface="+mj-lt"/>
              </a:rPr>
              <a:t>SS152</a:t>
            </a:r>
          </a:p>
          <a:p>
            <a:pPr algn="ctr"/>
            <a:endParaRPr lang="en-PH" dirty="0">
              <a:latin typeface="+mj-lt"/>
            </a:endParaRPr>
          </a:p>
          <a:p>
            <a:pPr algn="ctr"/>
            <a:endParaRPr lang="en-PH" sz="900" dirty="0">
              <a:latin typeface="+mj-lt"/>
            </a:endParaRPr>
          </a:p>
          <a:p>
            <a:pPr algn="ctr"/>
            <a:r>
              <a:rPr lang="en-PH" sz="1400" dirty="0">
                <a:latin typeface="+mj-lt"/>
              </a:rPr>
              <a:t>DATABASE ANALYST / DOCUMENTATION LEAD</a:t>
            </a:r>
          </a:p>
        </p:txBody>
      </p:sp>
      <p:sp>
        <p:nvSpPr>
          <p:cNvPr id="22" name="TextBox 21">
            <a:extLst>
              <a:ext uri="{FF2B5EF4-FFF2-40B4-BE49-F238E27FC236}">
                <a16:creationId xmlns:a16="http://schemas.microsoft.com/office/drawing/2014/main" id="{68666B6A-E73E-4D3B-90DA-643AF805F2FE}"/>
              </a:ext>
            </a:extLst>
          </p:cNvPr>
          <p:cNvSpPr txBox="1"/>
          <p:nvPr/>
        </p:nvSpPr>
        <p:spPr>
          <a:xfrm>
            <a:off x="9324701" y="3757256"/>
            <a:ext cx="2407795" cy="1692771"/>
          </a:xfrm>
          <a:prstGeom prst="rect">
            <a:avLst/>
          </a:prstGeom>
          <a:noFill/>
        </p:spPr>
        <p:txBody>
          <a:bodyPr wrap="square" rtlCol="0">
            <a:spAutoFit/>
          </a:bodyPr>
          <a:lstStyle/>
          <a:p>
            <a:pPr algn="ctr"/>
            <a:r>
              <a:rPr lang="en-PH" dirty="0">
                <a:latin typeface="+mj-lt"/>
              </a:rPr>
              <a:t>Joneil Thom O. Llantos</a:t>
            </a:r>
          </a:p>
          <a:p>
            <a:pPr algn="ctr"/>
            <a:r>
              <a:rPr lang="en-PH" dirty="0">
                <a:latin typeface="+mj-lt"/>
              </a:rPr>
              <a:t>SS152</a:t>
            </a:r>
          </a:p>
          <a:p>
            <a:pPr algn="ctr"/>
            <a:endParaRPr lang="en-PH" dirty="0">
              <a:latin typeface="+mj-lt"/>
            </a:endParaRPr>
          </a:p>
          <a:p>
            <a:pPr algn="ctr"/>
            <a:endParaRPr lang="en-PH" dirty="0">
              <a:latin typeface="+mj-lt"/>
            </a:endParaRPr>
          </a:p>
          <a:p>
            <a:pPr algn="ctr"/>
            <a:endParaRPr lang="en-PH" dirty="0">
              <a:latin typeface="+mj-lt"/>
            </a:endParaRPr>
          </a:p>
          <a:p>
            <a:pPr algn="ctr"/>
            <a:r>
              <a:rPr lang="en-PH" sz="1400" dirty="0">
                <a:latin typeface="+mj-lt"/>
              </a:rPr>
              <a:t>LEAD DEVELOPER</a:t>
            </a:r>
          </a:p>
        </p:txBody>
      </p:sp>
    </p:spTree>
    <p:extLst>
      <p:ext uri="{BB962C8B-B14F-4D97-AF65-F5344CB8AC3E}">
        <p14:creationId xmlns:p14="http://schemas.microsoft.com/office/powerpoint/2010/main" val="162398920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DBBB-224C-41F1-9DF9-8B55277E7B02}"/>
              </a:ext>
            </a:extLst>
          </p:cNvPr>
          <p:cNvSpPr>
            <a:spLocks noGrp="1"/>
          </p:cNvSpPr>
          <p:nvPr>
            <p:ph type="title"/>
          </p:nvPr>
        </p:nvSpPr>
        <p:spPr>
          <a:xfrm>
            <a:off x="2398863" y="484330"/>
            <a:ext cx="6917177" cy="934774"/>
          </a:xfrm>
        </p:spPr>
        <p:txBody>
          <a:bodyPr>
            <a:noAutofit/>
          </a:bodyPr>
          <a:lstStyle/>
          <a:p>
            <a:r>
              <a:rPr lang="en-US" sz="4800" dirty="0">
                <a:effectLst>
                  <a:outerShdw blurRad="38100" dist="38100" dir="2700000" algn="tl">
                    <a:srgbClr val="000000">
                      <a:alpha val="43137"/>
                    </a:srgbClr>
                  </a:outerShdw>
                </a:effectLst>
              </a:rPr>
              <a:t>WHAT IS IT ABOUT?</a:t>
            </a:r>
          </a:p>
        </p:txBody>
      </p:sp>
      <p:pic>
        <p:nvPicPr>
          <p:cNvPr id="17" name="Content Placeholder 16" descr="A close up of a device&#10;&#10;Description generated with high confidence">
            <a:extLst>
              <a:ext uri="{FF2B5EF4-FFF2-40B4-BE49-F238E27FC236}">
                <a16:creationId xmlns:a16="http://schemas.microsoft.com/office/drawing/2014/main" id="{8BAB043B-4EC5-4CA2-BD0E-E4017FD69DAA}"/>
              </a:ext>
            </a:extLst>
          </p:cNvPr>
          <p:cNvPicPr>
            <a:picLocks noGrp="1" noChangeAspect="1"/>
          </p:cNvPicPr>
          <p:nvPr>
            <p:ph idx="1"/>
          </p:nvPr>
        </p:nvPicPr>
        <p:blipFill>
          <a:blip r:embed="rId3"/>
          <a:stretch>
            <a:fillRect/>
          </a:stretch>
        </p:blipFill>
        <p:spPr>
          <a:xfrm>
            <a:off x="1034847" y="1943442"/>
            <a:ext cx="1787981" cy="178798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99DCB31B-A47A-41AB-809E-5677B4CA7AD8}"/>
              </a:ext>
            </a:extLst>
          </p:cNvPr>
          <p:cNvPicPr>
            <a:picLocks noChangeAspect="1"/>
          </p:cNvPicPr>
          <p:nvPr/>
        </p:nvPicPr>
        <p:blipFill rotWithShape="1">
          <a:blip r:embed="rId4"/>
          <a:srcRect l="12863" t="13596" r="13322" b="12850"/>
          <a:stretch/>
        </p:blipFill>
        <p:spPr>
          <a:xfrm>
            <a:off x="4122057" y="1943441"/>
            <a:ext cx="1794368" cy="1787981"/>
          </a:xfrm>
          <a:prstGeom prst="rect">
            <a:avLst/>
          </a:prstGeom>
          <a:ln>
            <a:noFill/>
          </a:ln>
          <a:effectLst>
            <a:outerShdw blurRad="292100" dist="139700" dir="2700000" algn="tl" rotWithShape="0">
              <a:srgbClr val="333333">
                <a:alpha val="65000"/>
              </a:srgbClr>
            </a:outerShdw>
          </a:effectLst>
        </p:spPr>
      </p:pic>
      <p:pic>
        <p:nvPicPr>
          <p:cNvPr id="25" name="Picture 24" descr="A close up of a sign&#10;&#10;Description generated with very high confidence">
            <a:extLst>
              <a:ext uri="{FF2B5EF4-FFF2-40B4-BE49-F238E27FC236}">
                <a16:creationId xmlns:a16="http://schemas.microsoft.com/office/drawing/2014/main" id="{CCD7AAE9-A21C-4570-9D5C-F2B744F2BE80}"/>
              </a:ext>
            </a:extLst>
          </p:cNvPr>
          <p:cNvPicPr>
            <a:picLocks noChangeAspect="1"/>
          </p:cNvPicPr>
          <p:nvPr/>
        </p:nvPicPr>
        <p:blipFill>
          <a:blip r:embed="rId5"/>
          <a:stretch>
            <a:fillRect/>
          </a:stretch>
        </p:blipFill>
        <p:spPr>
          <a:xfrm>
            <a:off x="7402650" y="1943441"/>
            <a:ext cx="1787981" cy="1787981"/>
          </a:xfrm>
          <a:prstGeom prst="rect">
            <a:avLst/>
          </a:prstGeom>
          <a:ln>
            <a:noFill/>
          </a:ln>
          <a:effectLst>
            <a:outerShdw blurRad="292100" dist="139700" dir="2700000" algn="tl" rotWithShape="0">
              <a:srgbClr val="333333">
                <a:alpha val="65000"/>
              </a:srgbClr>
            </a:outerShdw>
          </a:effectLst>
        </p:spPr>
      </p:pic>
      <p:pic>
        <p:nvPicPr>
          <p:cNvPr id="27" name="Picture 26" descr="A close up of a logo&#10;&#10;Description generated with very high confidence">
            <a:extLst>
              <a:ext uri="{FF2B5EF4-FFF2-40B4-BE49-F238E27FC236}">
                <a16:creationId xmlns:a16="http://schemas.microsoft.com/office/drawing/2014/main" id="{ED23D750-6A09-4796-BAD5-1764A5F824DC}"/>
              </a:ext>
            </a:extLst>
          </p:cNvPr>
          <p:cNvPicPr>
            <a:picLocks noChangeAspect="1"/>
          </p:cNvPicPr>
          <p:nvPr/>
        </p:nvPicPr>
        <p:blipFill>
          <a:blip r:embed="rId6"/>
          <a:stretch>
            <a:fillRect/>
          </a:stretch>
        </p:blipFill>
        <p:spPr>
          <a:xfrm>
            <a:off x="2580049" y="4347525"/>
            <a:ext cx="1787983" cy="1787983"/>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79F45131-1B35-4474-B94F-52A66E82DC31}"/>
              </a:ext>
            </a:extLst>
          </p:cNvPr>
          <p:cNvPicPr>
            <a:picLocks noChangeAspect="1"/>
          </p:cNvPicPr>
          <p:nvPr/>
        </p:nvPicPr>
        <p:blipFill>
          <a:blip r:embed="rId7"/>
          <a:stretch>
            <a:fillRect/>
          </a:stretch>
        </p:blipFill>
        <p:spPr>
          <a:xfrm>
            <a:off x="5857451" y="4347525"/>
            <a:ext cx="1787982" cy="178798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4CB4D8D2-9FF1-4FE1-8CD3-AA91D2B00E71}"/>
              </a:ext>
            </a:extLst>
          </p:cNvPr>
          <p:cNvPicPr>
            <a:picLocks noChangeAspect="1"/>
          </p:cNvPicPr>
          <p:nvPr/>
        </p:nvPicPr>
        <p:blipFill>
          <a:blip r:embed="rId8"/>
          <a:stretch>
            <a:fillRect/>
          </a:stretch>
        </p:blipFill>
        <p:spPr>
          <a:xfrm>
            <a:off x="9134852" y="4347524"/>
            <a:ext cx="1787983" cy="178798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09D20993-E9CC-4F6F-BEC7-2704937A0098}"/>
              </a:ext>
            </a:extLst>
          </p:cNvPr>
          <p:cNvSpPr txBox="1"/>
          <p:nvPr/>
        </p:nvSpPr>
        <p:spPr>
          <a:xfrm>
            <a:off x="383635" y="3786377"/>
            <a:ext cx="3090403" cy="338554"/>
          </a:xfrm>
          <a:prstGeom prst="rect">
            <a:avLst/>
          </a:prstGeom>
          <a:noFill/>
        </p:spPr>
        <p:txBody>
          <a:bodyPr wrap="square" rtlCol="0">
            <a:spAutoFit/>
          </a:bodyPr>
          <a:lstStyle/>
          <a:p>
            <a:pPr algn="ctr"/>
            <a:r>
              <a:rPr lang="en-PH" sz="1600" dirty="0"/>
              <a:t>Student’s Performance</a:t>
            </a:r>
          </a:p>
        </p:txBody>
      </p:sp>
      <p:sp>
        <p:nvSpPr>
          <p:cNvPr id="10" name="TextBox 9">
            <a:extLst>
              <a:ext uri="{FF2B5EF4-FFF2-40B4-BE49-F238E27FC236}">
                <a16:creationId xmlns:a16="http://schemas.microsoft.com/office/drawing/2014/main" id="{1AF9757A-54B8-4EA3-9D04-145F8E8781F3}"/>
              </a:ext>
            </a:extLst>
          </p:cNvPr>
          <p:cNvSpPr txBox="1"/>
          <p:nvPr/>
        </p:nvSpPr>
        <p:spPr>
          <a:xfrm>
            <a:off x="3408860" y="3786377"/>
            <a:ext cx="3090403" cy="338554"/>
          </a:xfrm>
          <a:prstGeom prst="rect">
            <a:avLst/>
          </a:prstGeom>
          <a:noFill/>
        </p:spPr>
        <p:txBody>
          <a:bodyPr wrap="square" rtlCol="0">
            <a:spAutoFit/>
          </a:bodyPr>
          <a:lstStyle/>
          <a:p>
            <a:pPr algn="ctr"/>
            <a:r>
              <a:rPr lang="en-PH" sz="1600" dirty="0"/>
              <a:t>Filipino</a:t>
            </a:r>
          </a:p>
        </p:txBody>
      </p:sp>
      <p:sp>
        <p:nvSpPr>
          <p:cNvPr id="11" name="TextBox 10">
            <a:extLst>
              <a:ext uri="{FF2B5EF4-FFF2-40B4-BE49-F238E27FC236}">
                <a16:creationId xmlns:a16="http://schemas.microsoft.com/office/drawing/2014/main" id="{CA5392F5-9F5C-42FE-A9DD-AF3A06ABC727}"/>
              </a:ext>
            </a:extLst>
          </p:cNvPr>
          <p:cNvSpPr txBox="1"/>
          <p:nvPr/>
        </p:nvSpPr>
        <p:spPr>
          <a:xfrm>
            <a:off x="6751440" y="3784739"/>
            <a:ext cx="3090403" cy="338554"/>
          </a:xfrm>
          <a:prstGeom prst="rect">
            <a:avLst/>
          </a:prstGeom>
          <a:noFill/>
        </p:spPr>
        <p:txBody>
          <a:bodyPr wrap="square" rtlCol="0">
            <a:spAutoFit/>
          </a:bodyPr>
          <a:lstStyle/>
          <a:p>
            <a:pPr algn="ctr"/>
            <a:r>
              <a:rPr lang="en-PH" sz="1600" dirty="0"/>
              <a:t>English</a:t>
            </a:r>
          </a:p>
        </p:txBody>
      </p:sp>
      <p:sp>
        <p:nvSpPr>
          <p:cNvPr id="12" name="TextBox 11">
            <a:extLst>
              <a:ext uri="{FF2B5EF4-FFF2-40B4-BE49-F238E27FC236}">
                <a16:creationId xmlns:a16="http://schemas.microsoft.com/office/drawing/2014/main" id="{B14C6A74-1FE7-4FDC-9ED6-B94EAC02F54B}"/>
              </a:ext>
            </a:extLst>
          </p:cNvPr>
          <p:cNvSpPr txBox="1"/>
          <p:nvPr/>
        </p:nvSpPr>
        <p:spPr>
          <a:xfrm>
            <a:off x="1928838" y="6190462"/>
            <a:ext cx="3090403" cy="338554"/>
          </a:xfrm>
          <a:prstGeom prst="rect">
            <a:avLst/>
          </a:prstGeom>
          <a:noFill/>
        </p:spPr>
        <p:txBody>
          <a:bodyPr wrap="square" rtlCol="0">
            <a:spAutoFit/>
          </a:bodyPr>
          <a:lstStyle/>
          <a:p>
            <a:pPr algn="ctr"/>
            <a:r>
              <a:rPr lang="en-PH" sz="1600" dirty="0"/>
              <a:t>Mathematics</a:t>
            </a:r>
          </a:p>
        </p:txBody>
      </p:sp>
      <p:sp>
        <p:nvSpPr>
          <p:cNvPr id="13" name="TextBox 12">
            <a:extLst>
              <a:ext uri="{FF2B5EF4-FFF2-40B4-BE49-F238E27FC236}">
                <a16:creationId xmlns:a16="http://schemas.microsoft.com/office/drawing/2014/main" id="{FD02627F-41F3-499D-B12B-969B538A1659}"/>
              </a:ext>
            </a:extLst>
          </p:cNvPr>
          <p:cNvSpPr txBox="1"/>
          <p:nvPr/>
        </p:nvSpPr>
        <p:spPr>
          <a:xfrm>
            <a:off x="5206240" y="6190461"/>
            <a:ext cx="3090403" cy="338554"/>
          </a:xfrm>
          <a:prstGeom prst="rect">
            <a:avLst/>
          </a:prstGeom>
          <a:noFill/>
        </p:spPr>
        <p:txBody>
          <a:bodyPr wrap="square" rtlCol="0">
            <a:spAutoFit/>
          </a:bodyPr>
          <a:lstStyle/>
          <a:p>
            <a:pPr algn="ctr"/>
            <a:r>
              <a:rPr lang="en-PH" sz="1600" dirty="0"/>
              <a:t>Science</a:t>
            </a:r>
          </a:p>
        </p:txBody>
      </p:sp>
      <p:sp>
        <p:nvSpPr>
          <p:cNvPr id="14" name="TextBox 13">
            <a:extLst>
              <a:ext uri="{FF2B5EF4-FFF2-40B4-BE49-F238E27FC236}">
                <a16:creationId xmlns:a16="http://schemas.microsoft.com/office/drawing/2014/main" id="{3F9E02AA-DEA4-41F1-A205-5319E11DEB40}"/>
              </a:ext>
            </a:extLst>
          </p:cNvPr>
          <p:cNvSpPr txBox="1"/>
          <p:nvPr/>
        </p:nvSpPr>
        <p:spPr>
          <a:xfrm>
            <a:off x="8478469" y="6204393"/>
            <a:ext cx="3090403" cy="338554"/>
          </a:xfrm>
          <a:prstGeom prst="rect">
            <a:avLst/>
          </a:prstGeom>
          <a:noFill/>
        </p:spPr>
        <p:txBody>
          <a:bodyPr wrap="square" rtlCol="0">
            <a:spAutoFit/>
          </a:bodyPr>
          <a:lstStyle/>
          <a:p>
            <a:pPr algn="ctr"/>
            <a:r>
              <a:rPr lang="en-PH" sz="1600" dirty="0" err="1"/>
              <a:t>Araling</a:t>
            </a:r>
            <a:r>
              <a:rPr lang="en-PH" sz="1600" dirty="0"/>
              <a:t> </a:t>
            </a:r>
            <a:r>
              <a:rPr lang="en-PH" sz="1600" dirty="0" err="1"/>
              <a:t>Panlipunan</a:t>
            </a:r>
            <a:endParaRPr lang="en-PH" sz="1600" dirty="0"/>
          </a:p>
        </p:txBody>
      </p:sp>
    </p:spTree>
    <p:extLst>
      <p:ext uri="{BB962C8B-B14F-4D97-AF65-F5344CB8AC3E}">
        <p14:creationId xmlns:p14="http://schemas.microsoft.com/office/powerpoint/2010/main" val="3850433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fill="hold"/>
                                        <p:tgtEl>
                                          <p:spTgt spid="33"/>
                                        </p:tgtEl>
                                        <p:attrNameLst>
                                          <p:attrName>ppt_x</p:attrName>
                                        </p:attrNameLst>
                                      </p:cBhvr>
                                      <p:tavLst>
                                        <p:tav tm="0">
                                          <p:val>
                                            <p:strVal val="#ppt_x"/>
                                          </p:val>
                                        </p:tav>
                                        <p:tav tm="100000">
                                          <p:val>
                                            <p:strVal val="#ppt_x"/>
                                          </p:val>
                                        </p:tav>
                                      </p:tavLst>
                                    </p:anim>
                                    <p:anim calcmode="lin" valueType="num">
                                      <p:cBhvr additive="base">
                                        <p:cTn id="58" dur="500" fill="hold"/>
                                        <p:tgtEl>
                                          <p:spTgt spid="3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89D3ABB-9C0B-4B01-B153-DB3DE3C8EAB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426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2050" name="Picture 2" descr="kv-s1015c.jpg">
            <a:extLst>
              <a:ext uri="{FF2B5EF4-FFF2-40B4-BE49-F238E27FC236}">
                <a16:creationId xmlns:a16="http://schemas.microsoft.com/office/drawing/2014/main" id="{CD8F33E6-1C53-4949-9EE1-0D4AC1BFD1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2" r="10294"/>
          <a:stretch/>
        </p:blipFill>
        <p:spPr bwMode="auto">
          <a:xfrm>
            <a:off x="4654296" y="10"/>
            <a:ext cx="7537703"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E5ADFB8-69C1-42D3-9C31-36B7CBB9042B}"/>
              </a:ext>
            </a:extLst>
          </p:cNvPr>
          <p:cNvSpPr>
            <a:spLocks noGrp="1"/>
          </p:cNvSpPr>
          <p:nvPr>
            <p:ph type="title"/>
          </p:nvPr>
        </p:nvSpPr>
        <p:spPr>
          <a:xfrm>
            <a:off x="207264" y="1126671"/>
            <a:ext cx="4239768" cy="4604657"/>
          </a:xfrm>
          <a:noFill/>
          <a:ln>
            <a:noFill/>
          </a:ln>
        </p:spPr>
        <p:txBody>
          <a:bodyPr vert="horz" lIns="274320" tIns="182880" rIns="274320" bIns="182880" rtlCol="0" anchor="ctr" anchorCtr="1">
            <a:normAutofit/>
          </a:bodyPr>
          <a:lstStyle/>
          <a:p>
            <a:r>
              <a:rPr lang="en-US" sz="3200" dirty="0">
                <a:solidFill>
                  <a:srgbClr val="FFFFFF"/>
                </a:solidFill>
                <a:effectLst>
                  <a:outerShdw blurRad="38100" dist="38100" dir="2700000" algn="tl">
                    <a:srgbClr val="000000">
                      <a:alpha val="43137"/>
                    </a:srgbClr>
                  </a:outerShdw>
                </a:effectLst>
              </a:rPr>
              <a:t>OPTICAL RECOGNITION Mark (</a:t>
            </a:r>
            <a:r>
              <a:rPr lang="en-US" sz="3200" dirty="0" err="1">
                <a:solidFill>
                  <a:srgbClr val="FFFFFF"/>
                </a:solidFill>
                <a:effectLst>
                  <a:outerShdw blurRad="38100" dist="38100" dir="2700000" algn="tl">
                    <a:srgbClr val="000000">
                      <a:alpha val="43137"/>
                    </a:srgbClr>
                  </a:outerShdw>
                </a:effectLst>
              </a:rPr>
              <a:t>omr</a:t>
            </a:r>
            <a:r>
              <a:rPr lang="en-US" sz="3200" dirty="0">
                <a:solidFill>
                  <a:srgbClr val="FFFFFF"/>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40003256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19501C6-F015-4273-AF88-E0F6C85389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677DB7-5829-45BD-9754-5EC484CC425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walking down the street&#10;&#10;Description generated with very high confidence">
            <a:extLst>
              <a:ext uri="{FF2B5EF4-FFF2-40B4-BE49-F238E27FC236}">
                <a16:creationId xmlns:a16="http://schemas.microsoft.com/office/drawing/2014/main" id="{BE0703B1-43D8-4DEF-832C-2BA31C612EAD}"/>
              </a:ext>
            </a:extLst>
          </p:cNvPr>
          <p:cNvPicPr>
            <a:picLocks noChangeAspect="1"/>
          </p:cNvPicPr>
          <p:nvPr/>
        </p:nvPicPr>
        <p:blipFill rotWithShape="1">
          <a:blip r:embed="rId3"/>
          <a:srcRect l="27778" r="27778"/>
          <a:stretch/>
        </p:blipFill>
        <p:spPr>
          <a:xfrm>
            <a:off x="6621281" y="512044"/>
            <a:ext cx="3884379" cy="5833911"/>
          </a:xfrm>
          <a:prstGeom prst="rect">
            <a:avLst/>
          </a:prstGeom>
        </p:spPr>
      </p:pic>
      <p:sp>
        <p:nvSpPr>
          <p:cNvPr id="6" name="Title 1">
            <a:extLst>
              <a:ext uri="{FF2B5EF4-FFF2-40B4-BE49-F238E27FC236}">
                <a16:creationId xmlns:a16="http://schemas.microsoft.com/office/drawing/2014/main" id="{E1B11821-1D00-462A-84F0-2A5268DA53C9}"/>
              </a:ext>
            </a:extLst>
          </p:cNvPr>
          <p:cNvSpPr>
            <a:spLocks noGrp="1"/>
          </p:cNvSpPr>
          <p:nvPr>
            <p:ph type="title"/>
          </p:nvPr>
        </p:nvSpPr>
        <p:spPr>
          <a:xfrm>
            <a:off x="747339" y="2663487"/>
            <a:ext cx="4890450" cy="1531024"/>
          </a:xfrm>
        </p:spPr>
        <p:txBody>
          <a:bodyPr vert="horz" lIns="274320" tIns="182880" rIns="274320" bIns="182880" rtlCol="0" anchor="ctr" anchorCtr="1">
            <a:normAutofit/>
          </a:bodyPr>
          <a:lstStyle/>
          <a:p>
            <a:r>
              <a:rPr lang="en-US" sz="4800" dirty="0">
                <a:effectLst>
                  <a:outerShdw blurRad="38100" dist="38100" dir="2700000" algn="tl">
                    <a:srgbClr val="000000">
                      <a:alpha val="43137"/>
                    </a:srgbClr>
                  </a:outerShdw>
                </a:effectLst>
              </a:rPr>
              <a:t>OUR CLIENT</a:t>
            </a:r>
          </a:p>
        </p:txBody>
      </p:sp>
    </p:spTree>
    <p:extLst>
      <p:ext uri="{BB962C8B-B14F-4D97-AF65-F5344CB8AC3E}">
        <p14:creationId xmlns:p14="http://schemas.microsoft.com/office/powerpoint/2010/main" val="369276417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bureau of educational assessment LOGO PNG">
            <a:extLst>
              <a:ext uri="{FF2B5EF4-FFF2-40B4-BE49-F238E27FC236}">
                <a16:creationId xmlns:a16="http://schemas.microsoft.com/office/drawing/2014/main" id="{A208F58C-E83F-43CB-AD50-102C9A3F1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019" y="1096302"/>
            <a:ext cx="1480931" cy="1480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3DCAA3-47F3-42E3-A5F0-0EEB670ACB3B}"/>
              </a:ext>
            </a:extLst>
          </p:cNvPr>
          <p:cNvSpPr txBox="1"/>
          <p:nvPr/>
        </p:nvSpPr>
        <p:spPr>
          <a:xfrm>
            <a:off x="1036492" y="2642675"/>
            <a:ext cx="2941983" cy="584775"/>
          </a:xfrm>
          <a:prstGeom prst="rect">
            <a:avLst/>
          </a:prstGeom>
          <a:noFill/>
        </p:spPr>
        <p:txBody>
          <a:bodyPr wrap="square" rtlCol="0">
            <a:spAutoFit/>
          </a:bodyPr>
          <a:lstStyle/>
          <a:p>
            <a:pPr algn="ctr"/>
            <a:r>
              <a:rPr lang="en-PH" sz="1600" dirty="0"/>
              <a:t>DepEd: Bureau of Educational Assessment</a:t>
            </a:r>
          </a:p>
        </p:txBody>
      </p:sp>
      <p:pic>
        <p:nvPicPr>
          <p:cNvPr id="6" name="Picture 5" descr="A close up of a logo&#10;&#10;Description generated with high confidence">
            <a:extLst>
              <a:ext uri="{FF2B5EF4-FFF2-40B4-BE49-F238E27FC236}">
                <a16:creationId xmlns:a16="http://schemas.microsoft.com/office/drawing/2014/main" id="{FD6BC39C-ED62-4CF1-8EEF-6DC23FF1E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728" y="904101"/>
            <a:ext cx="1836254" cy="183625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7508127-9ED2-4738-8B02-44A0AAD88946}"/>
              </a:ext>
            </a:extLst>
          </p:cNvPr>
          <p:cNvSpPr txBox="1"/>
          <p:nvPr/>
        </p:nvSpPr>
        <p:spPr>
          <a:xfrm>
            <a:off x="4455653" y="2662164"/>
            <a:ext cx="3090403" cy="338554"/>
          </a:xfrm>
          <a:prstGeom prst="rect">
            <a:avLst/>
          </a:prstGeom>
          <a:noFill/>
        </p:spPr>
        <p:txBody>
          <a:bodyPr wrap="square" rtlCol="0">
            <a:spAutoFit/>
          </a:bodyPr>
          <a:lstStyle/>
          <a:p>
            <a:pPr algn="ctr"/>
            <a:r>
              <a:rPr lang="en-PH" sz="1600" dirty="0"/>
              <a:t>Regional Directors</a:t>
            </a:r>
          </a:p>
        </p:txBody>
      </p:sp>
      <p:pic>
        <p:nvPicPr>
          <p:cNvPr id="8" name="Picture 7" descr="A close up of a logo&#10;&#10;Description generated with high confidence">
            <a:extLst>
              <a:ext uri="{FF2B5EF4-FFF2-40B4-BE49-F238E27FC236}">
                <a16:creationId xmlns:a16="http://schemas.microsoft.com/office/drawing/2014/main" id="{43806666-FD8A-44B9-847C-221EE607BE67}"/>
              </a:ext>
            </a:extLst>
          </p:cNvPr>
          <p:cNvPicPr>
            <a:picLocks noChangeAspect="1"/>
          </p:cNvPicPr>
          <p:nvPr/>
        </p:nvPicPr>
        <p:blipFill rotWithShape="1">
          <a:blip r:embed="rId5">
            <a:extLst>
              <a:ext uri="{28A0092B-C50C-407E-A947-70E740481C1C}">
                <a14:useLocalDpi xmlns:a14="http://schemas.microsoft.com/office/drawing/2010/main" val="0"/>
              </a:ext>
            </a:extLst>
          </a:blip>
          <a:srcRect b="7440"/>
          <a:stretch/>
        </p:blipFill>
        <p:spPr>
          <a:xfrm>
            <a:off x="8436551" y="948195"/>
            <a:ext cx="1888566" cy="174806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BCCE537-9220-4A3A-AEFD-D994A01FD4D1}"/>
              </a:ext>
            </a:extLst>
          </p:cNvPr>
          <p:cNvSpPr txBox="1"/>
          <p:nvPr/>
        </p:nvSpPr>
        <p:spPr>
          <a:xfrm>
            <a:off x="7906144" y="2673773"/>
            <a:ext cx="2934712" cy="339885"/>
          </a:xfrm>
          <a:prstGeom prst="rect">
            <a:avLst/>
          </a:prstGeom>
          <a:noFill/>
        </p:spPr>
        <p:txBody>
          <a:bodyPr wrap="square" rtlCol="0">
            <a:spAutoFit/>
          </a:bodyPr>
          <a:lstStyle/>
          <a:p>
            <a:pPr algn="ctr"/>
            <a:r>
              <a:rPr lang="en-PH" sz="1600" dirty="0"/>
              <a:t>Division Superintendent</a:t>
            </a:r>
          </a:p>
        </p:txBody>
      </p:sp>
      <p:pic>
        <p:nvPicPr>
          <p:cNvPr id="2050" name="Picture 2" descr="Image result for student icon png">
            <a:extLst>
              <a:ext uri="{FF2B5EF4-FFF2-40B4-BE49-F238E27FC236}">
                <a16:creationId xmlns:a16="http://schemas.microsoft.com/office/drawing/2014/main" id="{783E51CC-A53F-4585-AB24-8B96A19DD4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473" y="4117645"/>
            <a:ext cx="1984795" cy="19847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2308A84-6536-4DCA-801E-337559ED1788}"/>
              </a:ext>
            </a:extLst>
          </p:cNvPr>
          <p:cNvSpPr txBox="1"/>
          <p:nvPr/>
        </p:nvSpPr>
        <p:spPr>
          <a:xfrm>
            <a:off x="3450320" y="5953899"/>
            <a:ext cx="1577100" cy="339885"/>
          </a:xfrm>
          <a:prstGeom prst="rect">
            <a:avLst/>
          </a:prstGeom>
          <a:noFill/>
        </p:spPr>
        <p:txBody>
          <a:bodyPr wrap="square" rtlCol="0">
            <a:spAutoFit/>
          </a:bodyPr>
          <a:lstStyle/>
          <a:p>
            <a:pPr algn="ctr"/>
            <a:r>
              <a:rPr lang="en-PH" sz="1600" dirty="0"/>
              <a:t>Student</a:t>
            </a:r>
          </a:p>
        </p:txBody>
      </p:sp>
      <p:pic>
        <p:nvPicPr>
          <p:cNvPr id="1026" name="Picture 2" descr="Related image">
            <a:extLst>
              <a:ext uri="{FF2B5EF4-FFF2-40B4-BE49-F238E27FC236}">
                <a16:creationId xmlns:a16="http://schemas.microsoft.com/office/drawing/2014/main" id="{130FE9F4-2A73-4E5A-96F5-F923E76208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9634" y="4117646"/>
            <a:ext cx="1836253" cy="183625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897F29A-ECAE-4E96-9875-EDE9D3141D12}"/>
              </a:ext>
            </a:extLst>
          </p:cNvPr>
          <p:cNvSpPr txBox="1"/>
          <p:nvPr/>
        </p:nvSpPr>
        <p:spPr>
          <a:xfrm>
            <a:off x="6492961" y="5953899"/>
            <a:ext cx="2106190" cy="338554"/>
          </a:xfrm>
          <a:prstGeom prst="rect">
            <a:avLst/>
          </a:prstGeom>
          <a:noFill/>
        </p:spPr>
        <p:txBody>
          <a:bodyPr wrap="square" rtlCol="0">
            <a:spAutoFit/>
          </a:bodyPr>
          <a:lstStyle/>
          <a:p>
            <a:pPr algn="ctr"/>
            <a:r>
              <a:rPr lang="en-PH" sz="1600" dirty="0"/>
              <a:t>District Administrator</a:t>
            </a:r>
          </a:p>
        </p:txBody>
      </p:sp>
      <p:sp>
        <p:nvSpPr>
          <p:cNvPr id="2" name="Arrow: Right 1">
            <a:extLst>
              <a:ext uri="{FF2B5EF4-FFF2-40B4-BE49-F238E27FC236}">
                <a16:creationId xmlns:a16="http://schemas.microsoft.com/office/drawing/2014/main" id="{036B801B-59D8-4B53-AF1E-F105002A480A}"/>
              </a:ext>
            </a:extLst>
          </p:cNvPr>
          <p:cNvSpPr/>
          <p:nvPr/>
        </p:nvSpPr>
        <p:spPr>
          <a:xfrm>
            <a:off x="3733800" y="1645920"/>
            <a:ext cx="990600" cy="457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70143394-011A-4043-9BF8-02CB106EE79E}"/>
              </a:ext>
            </a:extLst>
          </p:cNvPr>
          <p:cNvSpPr/>
          <p:nvPr/>
        </p:nvSpPr>
        <p:spPr>
          <a:xfrm>
            <a:off x="7277310" y="1593628"/>
            <a:ext cx="990600" cy="457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4619BCD-6E09-4A9A-9C8A-B3789699F20E}"/>
              </a:ext>
            </a:extLst>
          </p:cNvPr>
          <p:cNvSpPr/>
          <p:nvPr/>
        </p:nvSpPr>
        <p:spPr>
          <a:xfrm flipH="1">
            <a:off x="5366814" y="4752209"/>
            <a:ext cx="990600" cy="457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 name="Arrow: Curved Left 4">
            <a:extLst>
              <a:ext uri="{FF2B5EF4-FFF2-40B4-BE49-F238E27FC236}">
                <a16:creationId xmlns:a16="http://schemas.microsoft.com/office/drawing/2014/main" id="{0BD7805A-424A-4DA3-80AE-861A874AB1B9}"/>
              </a:ext>
            </a:extLst>
          </p:cNvPr>
          <p:cNvSpPr/>
          <p:nvPr/>
        </p:nvSpPr>
        <p:spPr>
          <a:xfrm rot="1760165">
            <a:off x="10423648" y="3136918"/>
            <a:ext cx="716280" cy="2062827"/>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927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050"/>
                                        </p:tgtEl>
                                        <p:attrNameLst>
                                          <p:attrName>style.visibility</p:attrName>
                                        </p:attrNameLst>
                                      </p:cBhvr>
                                      <p:to>
                                        <p:strVal val="visible"/>
                                      </p:to>
                                    </p:set>
                                    <p:animEffect transition="in" filter="fade">
                                      <p:cBhvr>
                                        <p:cTn id="48" dur="500"/>
                                        <p:tgtEl>
                                          <p:spTgt spid="20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1" grpId="0"/>
      <p:bldP spid="15" grpId="0"/>
      <p:bldP spid="2" grpId="0" animBg="1"/>
      <p:bldP spid="16" grpId="0" animBg="1"/>
      <p:bldP spid="17"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table&#10;&#10;Description generated with very high confidence">
            <a:extLst>
              <a:ext uri="{FF2B5EF4-FFF2-40B4-BE49-F238E27FC236}">
                <a16:creationId xmlns:a16="http://schemas.microsoft.com/office/drawing/2014/main" id="{4E5003D8-3A34-4391-A3B3-5760D99AE923}"/>
              </a:ext>
            </a:extLst>
          </p:cNvPr>
          <p:cNvPicPr>
            <a:picLocks noChangeAspect="1"/>
          </p:cNvPicPr>
          <p:nvPr/>
        </p:nvPicPr>
        <p:blipFill rotWithShape="1">
          <a:blip r:embed="rId3">
            <a:extLst>
              <a:ext uri="{28A0092B-C50C-407E-A947-70E740481C1C}">
                <a14:useLocalDpi xmlns:a14="http://schemas.microsoft.com/office/drawing/2010/main" val="0"/>
              </a:ext>
            </a:extLst>
          </a:blip>
          <a:srcRect r="41279"/>
          <a:stretch/>
        </p:blipFill>
        <p:spPr>
          <a:xfrm>
            <a:off x="0" y="1"/>
            <a:ext cx="5281685" cy="6858000"/>
          </a:xfrm>
          <a:prstGeom prst="rect">
            <a:avLst/>
          </a:prstGeom>
        </p:spPr>
      </p:pic>
      <p:sp>
        <p:nvSpPr>
          <p:cNvPr id="2" name="Title 1">
            <a:extLst>
              <a:ext uri="{FF2B5EF4-FFF2-40B4-BE49-F238E27FC236}">
                <a16:creationId xmlns:a16="http://schemas.microsoft.com/office/drawing/2014/main" id="{AE27224B-562C-45B3-98D1-EAEA240672B8}"/>
              </a:ext>
            </a:extLst>
          </p:cNvPr>
          <p:cNvSpPr>
            <a:spLocks noGrp="1"/>
          </p:cNvSpPr>
          <p:nvPr>
            <p:ph type="ctrTitle"/>
          </p:nvPr>
        </p:nvSpPr>
        <p:spPr>
          <a:xfrm>
            <a:off x="447260" y="498309"/>
            <a:ext cx="7991062" cy="1330491"/>
          </a:xfrm>
        </p:spPr>
        <p:txBody>
          <a:bodyPr>
            <a:normAutofit/>
          </a:bodyPr>
          <a:lstStyle/>
          <a:p>
            <a:r>
              <a:rPr lang="en-US" sz="4800" dirty="0">
                <a:effectLst>
                  <a:outerShdw blurRad="38100" dist="38100" dir="2700000" algn="tl">
                    <a:srgbClr val="000000">
                      <a:alpha val="43137"/>
                    </a:srgbClr>
                  </a:outerShdw>
                </a:effectLst>
              </a:rPr>
              <a:t>PROBLEM STATEMENT</a:t>
            </a:r>
            <a:endParaRPr lang="en-PH" sz="4800"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385747D3-047A-4853-8917-77F7CEED8609}"/>
              </a:ext>
            </a:extLst>
          </p:cNvPr>
          <p:cNvSpPr/>
          <p:nvPr/>
        </p:nvSpPr>
        <p:spPr>
          <a:xfrm>
            <a:off x="5910469" y="2490906"/>
            <a:ext cx="5479775" cy="2797241"/>
          </a:xfrm>
          <a:prstGeom prst="rect">
            <a:avLst/>
          </a:prstGeom>
        </p:spPr>
        <p:txBody>
          <a:bodyPr wrap="square">
            <a:spAutoFit/>
          </a:bodyPr>
          <a:lstStyle/>
          <a:p>
            <a:pPr algn="ctr">
              <a:lnSpc>
                <a:spcPct val="150000"/>
              </a:lnSpc>
            </a:pPr>
            <a:r>
              <a:rPr lang="en-PH" sz="2400" dirty="0">
                <a:effectLst>
                  <a:outerShdw blurRad="38100" dist="38100" dir="2700000" algn="tl">
                    <a:srgbClr val="000000">
                      <a:alpha val="43137"/>
                    </a:srgbClr>
                  </a:outerShdw>
                </a:effectLst>
                <a:latin typeface="+mj-lt"/>
              </a:rPr>
              <a:t>Aside from the fact that the system is not yet implemented in the country, it is also evident that quality education in public schools is compromised and needs improvement in technology.</a:t>
            </a:r>
          </a:p>
        </p:txBody>
      </p:sp>
    </p:spTree>
    <p:extLst>
      <p:ext uri="{BB962C8B-B14F-4D97-AF65-F5344CB8AC3E}">
        <p14:creationId xmlns:p14="http://schemas.microsoft.com/office/powerpoint/2010/main" val="2375179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A023763A-947A-4775-A1A2-09222E661FF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AE27224B-562C-45B3-98D1-EAEA240672B8}"/>
              </a:ext>
            </a:extLst>
          </p:cNvPr>
          <p:cNvSpPr>
            <a:spLocks noGrp="1"/>
          </p:cNvSpPr>
          <p:nvPr>
            <p:ph type="ctrTitle"/>
          </p:nvPr>
        </p:nvSpPr>
        <p:spPr>
          <a:xfrm>
            <a:off x="477077" y="508248"/>
            <a:ext cx="7991062" cy="1330491"/>
          </a:xfrm>
        </p:spPr>
        <p:txBody>
          <a:bodyPr>
            <a:normAutofit/>
          </a:bodyPr>
          <a:lstStyle/>
          <a:p>
            <a:r>
              <a:rPr lang="en-US" sz="4800" dirty="0">
                <a:effectLst>
                  <a:outerShdw blurRad="38100" dist="38100" dir="2700000" algn="tl">
                    <a:srgbClr val="000000">
                      <a:alpha val="43137"/>
                    </a:srgbClr>
                  </a:outerShdw>
                </a:effectLst>
              </a:rPr>
              <a:t>SITUATIONAL ANALYSIS</a:t>
            </a:r>
            <a:endParaRPr lang="en-PH" sz="4800"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385747D3-047A-4853-8917-77F7CEED8609}"/>
              </a:ext>
            </a:extLst>
          </p:cNvPr>
          <p:cNvSpPr/>
          <p:nvPr/>
        </p:nvSpPr>
        <p:spPr>
          <a:xfrm>
            <a:off x="3026133" y="2395751"/>
            <a:ext cx="6858000" cy="335123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ct val="150000"/>
              </a:lnSpc>
            </a:pPr>
            <a:r>
              <a:rPr lang="en-US" sz="2400" dirty="0">
                <a:solidFill>
                  <a:schemeClr val="tx1"/>
                </a:solidFill>
                <a:effectLst>
                  <a:outerShdw blurRad="38100" dist="38100" dir="2700000" algn="tl">
                    <a:srgbClr val="000000">
                      <a:alpha val="43137"/>
                    </a:srgbClr>
                  </a:outerShdw>
                </a:effectLst>
                <a:latin typeface="+mj-lt"/>
              </a:rPr>
              <a:t>The problem exists due to the philosophy opposing modern technology. It is hard and requires a huge amount of time to monitor the student’s progress throughout the school year without the intervention of technology because in the present situation, “eyeballing” is practiced in assessing data.</a:t>
            </a:r>
            <a:endParaRPr lang="en-PH" sz="2400" dirty="0">
              <a:solidFill>
                <a:schemeClr val="tx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77337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2E0CD-351D-487E-8E8D-92E806F4785C}"/>
              </a:ext>
            </a:extLst>
          </p:cNvPr>
          <p:cNvPicPr>
            <a:picLocks noChangeAspect="1"/>
          </p:cNvPicPr>
          <p:nvPr/>
        </p:nvPicPr>
        <p:blipFill>
          <a:blip r:embed="rId3"/>
          <a:stretch>
            <a:fillRect/>
          </a:stretch>
        </p:blipFill>
        <p:spPr>
          <a:xfrm>
            <a:off x="0" y="0"/>
            <a:ext cx="5496579" cy="6858000"/>
          </a:xfrm>
          <a:prstGeom prst="rect">
            <a:avLst/>
          </a:prstGeom>
        </p:spPr>
      </p:pic>
      <p:sp>
        <p:nvSpPr>
          <p:cNvPr id="2" name="Title 1">
            <a:extLst>
              <a:ext uri="{FF2B5EF4-FFF2-40B4-BE49-F238E27FC236}">
                <a16:creationId xmlns:a16="http://schemas.microsoft.com/office/drawing/2014/main" id="{AE27224B-562C-45B3-98D1-EAEA240672B8}"/>
              </a:ext>
            </a:extLst>
          </p:cNvPr>
          <p:cNvSpPr>
            <a:spLocks noGrp="1"/>
          </p:cNvSpPr>
          <p:nvPr>
            <p:ph type="ctrTitle"/>
          </p:nvPr>
        </p:nvSpPr>
        <p:spPr>
          <a:xfrm>
            <a:off x="392714" y="2559035"/>
            <a:ext cx="4711149" cy="1330491"/>
          </a:xfrm>
        </p:spPr>
        <p:txBody>
          <a:bodyPr>
            <a:normAutofit fontScale="90000"/>
          </a:bodyPr>
          <a:lstStyle/>
          <a:p>
            <a:r>
              <a:rPr lang="en-US" sz="4800" dirty="0">
                <a:effectLst>
                  <a:outerShdw blurRad="38100" dist="38100" dir="2700000" algn="tl">
                    <a:srgbClr val="000000">
                      <a:alpha val="43137"/>
                    </a:srgbClr>
                  </a:outerShdw>
                </a:effectLst>
              </a:rPr>
              <a:t>PROPOSED SOLUTION</a:t>
            </a:r>
            <a:endParaRPr lang="en-PH" sz="4800"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385747D3-047A-4853-8917-77F7CEED8609}"/>
              </a:ext>
            </a:extLst>
          </p:cNvPr>
          <p:cNvSpPr/>
          <p:nvPr/>
        </p:nvSpPr>
        <p:spPr>
          <a:xfrm>
            <a:off x="6096000" y="1127440"/>
            <a:ext cx="5630399" cy="4603120"/>
          </a:xfrm>
          <a:prstGeom prst="rect">
            <a:avLst/>
          </a:prstGeom>
        </p:spPr>
        <p:txBody>
          <a:bodyPr wrap="square">
            <a:spAutoFit/>
          </a:bodyPr>
          <a:lstStyle/>
          <a:p>
            <a:pPr marL="342900" indent="-342900">
              <a:lnSpc>
                <a:spcPct val="150000"/>
              </a:lnSpc>
              <a:buFont typeface="Arial" panose="020B0604020202020204" pitchFamily="34" charset="0"/>
              <a:buChar char="•"/>
            </a:pPr>
            <a:r>
              <a:rPr lang="en-PH" sz="2200" dirty="0">
                <a:effectLst>
                  <a:outerShdw blurRad="38100" dist="38100" dir="2700000" algn="tl">
                    <a:srgbClr val="000000">
                      <a:alpha val="43137"/>
                    </a:srgbClr>
                  </a:outerShdw>
                </a:effectLst>
                <a:latin typeface="+mj-lt"/>
              </a:rPr>
              <a:t>Design a software which will be useful to evaluate student performance on OMR sheets. </a:t>
            </a:r>
          </a:p>
          <a:p>
            <a:pPr>
              <a:lnSpc>
                <a:spcPct val="150000"/>
              </a:lnSpc>
            </a:pPr>
            <a:endParaRPr lang="en-PH" sz="2200" dirty="0">
              <a:effectLst>
                <a:outerShdw blurRad="38100" dist="38100" dir="2700000" algn="tl">
                  <a:srgbClr val="000000">
                    <a:alpha val="43137"/>
                  </a:srgbClr>
                </a:outerShdw>
              </a:effectLst>
              <a:latin typeface="+mj-lt"/>
            </a:endParaRPr>
          </a:p>
          <a:p>
            <a:pPr marL="342900" indent="-342900">
              <a:lnSpc>
                <a:spcPct val="150000"/>
              </a:lnSpc>
              <a:buFont typeface="Arial" panose="020B0604020202020204" pitchFamily="34" charset="0"/>
              <a:buChar char="•"/>
            </a:pPr>
            <a:r>
              <a:rPr lang="en-PH" sz="2200" dirty="0">
                <a:effectLst>
                  <a:outerShdw blurRad="38100" dist="38100" dir="2700000" algn="tl">
                    <a:srgbClr val="000000">
                      <a:alpha val="43137"/>
                    </a:srgbClr>
                  </a:outerShdw>
                </a:effectLst>
                <a:latin typeface="+mj-lt"/>
              </a:rPr>
              <a:t>Build an exam generation system that is powered by Moodle </a:t>
            </a:r>
          </a:p>
          <a:p>
            <a:pPr>
              <a:lnSpc>
                <a:spcPct val="150000"/>
              </a:lnSpc>
            </a:pPr>
            <a:endParaRPr lang="en-PH" sz="2200" dirty="0">
              <a:effectLst>
                <a:outerShdw blurRad="38100" dist="38100" dir="2700000" algn="tl">
                  <a:srgbClr val="000000">
                    <a:alpha val="43137"/>
                  </a:srgbClr>
                </a:outerShdw>
              </a:effectLst>
              <a:latin typeface="+mj-lt"/>
            </a:endParaRPr>
          </a:p>
          <a:p>
            <a:pPr marL="342900" indent="-342900">
              <a:lnSpc>
                <a:spcPct val="150000"/>
              </a:lnSpc>
              <a:buFont typeface="Arial" panose="020B0604020202020204" pitchFamily="34" charset="0"/>
              <a:buChar char="•"/>
            </a:pPr>
            <a:r>
              <a:rPr lang="en-PH" sz="2200" dirty="0">
                <a:effectLst>
                  <a:outerShdw blurRad="38100" dist="38100" dir="2700000" algn="tl">
                    <a:srgbClr val="000000">
                      <a:alpha val="43137"/>
                    </a:srgbClr>
                  </a:outerShdw>
                </a:effectLst>
                <a:latin typeface="+mj-lt"/>
              </a:rPr>
              <a:t>Build a ranking system on a dashboard that can produce reports. </a:t>
            </a:r>
          </a:p>
        </p:txBody>
      </p:sp>
    </p:spTree>
    <p:extLst>
      <p:ext uri="{BB962C8B-B14F-4D97-AF65-F5344CB8AC3E}">
        <p14:creationId xmlns:p14="http://schemas.microsoft.com/office/powerpoint/2010/main" val="912170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340</TotalTime>
  <Words>353</Words>
  <Application>Microsoft Office PowerPoint</Application>
  <PresentationFormat>Widescreen</PresentationFormat>
  <Paragraphs>81</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Parcel</vt:lpstr>
      <vt:lpstr>Public School Ranking System</vt:lpstr>
      <vt:lpstr>PowerPoint Presentation</vt:lpstr>
      <vt:lpstr>WHAT IS IT ABOUT?</vt:lpstr>
      <vt:lpstr>OPTICAL RECOGNITION Mark (omr)</vt:lpstr>
      <vt:lpstr>OUR CLIENT</vt:lpstr>
      <vt:lpstr>PowerPoint Presentation</vt:lpstr>
      <vt:lpstr>PROBLEM STATEMENT</vt:lpstr>
      <vt:lpstr>SITUATIONAL ANALYSIS</vt:lpstr>
      <vt:lpstr>PROPOSED SOLUTION</vt:lpstr>
      <vt:lpstr>The expected outcome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School Ranking System (PSRS)</dc:title>
  <dc:creator>Kathrine Danielle Burton</dc:creator>
  <cp:lastModifiedBy>Kathrine Danielle Burton</cp:lastModifiedBy>
  <cp:revision>44</cp:revision>
  <dcterms:created xsi:type="dcterms:W3CDTF">2018-04-19T14:23:37Z</dcterms:created>
  <dcterms:modified xsi:type="dcterms:W3CDTF">2018-04-22T13:23:38Z</dcterms:modified>
</cp:coreProperties>
</file>